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9" autoAdjust="0"/>
    <p:restoredTop sz="94777" autoAdjust="0"/>
  </p:normalViewPr>
  <p:slideViewPr>
    <p:cSldViewPr snapToGrid="0" snapToObjects="1" showGuides="1">
      <p:cViewPr>
        <p:scale>
          <a:sx n="33" d="100"/>
          <a:sy n="33" d="100"/>
        </p:scale>
        <p:origin x="2142" y="-1512"/>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4/19/2025</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18346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2000" b="-2000"/>
          </a:stretch>
        </a:blipFill>
        <a:effectLst/>
      </p:bgPr>
    </p:bg>
    <p:spTree>
      <p:nvGrpSpPr>
        <p:cNvPr id="1" name=""/>
        <p:cNvGrpSpPr/>
        <p:nvPr/>
      </p:nvGrpSpPr>
      <p:grpSpPr>
        <a:xfrm>
          <a:off x="0" y="0"/>
          <a:ext cx="0" cy="0"/>
          <a:chOff x="0" y="0"/>
          <a:chExt cx="0" cy="0"/>
        </a:xfrm>
      </p:grpSpPr>
      <p:pic>
        <p:nvPicPr>
          <p:cNvPr id="43" name="Picture 42" descr="A map of the world">
            <a:extLst>
              <a:ext uri="{FF2B5EF4-FFF2-40B4-BE49-F238E27FC236}">
                <a16:creationId xmlns:a16="http://schemas.microsoft.com/office/drawing/2014/main" id="{BA15B20E-6EDD-8673-6932-F276CD2AD7CD}"/>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50006" y="20462906"/>
            <a:ext cx="21488400" cy="9812307"/>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64543484-9F72-3C45-B2A7-8BCBFD991CF2}"/>
              </a:ext>
            </a:extLst>
          </p:cNvPr>
          <p:cNvPicPr>
            <a:picLocks noChangeAspect="1"/>
          </p:cNvPicPr>
          <p:nvPr/>
        </p:nvPicPr>
        <p:blipFill>
          <a:blip r:embed="rId5">
            <a:extLst>
              <a:ext uri="{28A0092B-C50C-407E-A947-70E740481C1C}">
                <a14:useLocalDpi xmlns:a14="http://schemas.microsoft.com/office/drawing/2010/main" val="0"/>
              </a:ext>
            </a:extLst>
          </a:blip>
          <a:srcRect l="4438" t="4770" b="5850"/>
          <a:stretch/>
        </p:blipFill>
        <p:spPr>
          <a:xfrm>
            <a:off x="456341" y="5120974"/>
            <a:ext cx="10094976" cy="9442108"/>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B0CB88E3-AD38-BE98-AFBA-63B80032EAAF}"/>
              </a:ext>
            </a:extLst>
          </p:cNvPr>
          <p:cNvPicPr>
            <a:picLocks noChangeAspect="1"/>
          </p:cNvPicPr>
          <p:nvPr/>
        </p:nvPicPr>
        <p:blipFill>
          <a:blip r:embed="rId6">
            <a:extLst>
              <a:ext uri="{28A0092B-C50C-407E-A947-70E740481C1C}">
                <a14:useLocalDpi xmlns:a14="http://schemas.microsoft.com/office/drawing/2010/main" val="0"/>
              </a:ext>
            </a:extLst>
          </a:blip>
          <a:srcRect l="3829" t="5171" r="4372" b="4976"/>
          <a:stretch/>
        </p:blipFill>
        <p:spPr>
          <a:xfrm>
            <a:off x="10858289" y="5542561"/>
            <a:ext cx="10094976" cy="9881061"/>
          </a:xfrm>
          <a:prstGeom prst="rect">
            <a:avLst/>
          </a:prstGeom>
        </p:spPr>
      </p:pic>
      <p:pic>
        <p:nvPicPr>
          <p:cNvPr id="41" name="Picture 40" descr="A map of the earth with white text with Hollywood Sign in the background&#10;&#10;AI-generated content may be incorrect.">
            <a:extLst>
              <a:ext uri="{FF2B5EF4-FFF2-40B4-BE49-F238E27FC236}">
                <a16:creationId xmlns:a16="http://schemas.microsoft.com/office/drawing/2014/main" id="{A5FE8CD4-4ADB-C751-5560-C3E1F1F750CC}"/>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10858289" y="24743064"/>
            <a:ext cx="10094976" cy="5013416"/>
          </a:xfrm>
          <a:prstGeom prst="rect">
            <a:avLst/>
          </a:prstGeom>
        </p:spPr>
      </p:pic>
      <p:sp>
        <p:nvSpPr>
          <p:cNvPr id="28" name="Text Placeholder 27">
            <a:extLst>
              <a:ext uri="{FF2B5EF4-FFF2-40B4-BE49-F238E27FC236}">
                <a16:creationId xmlns:a16="http://schemas.microsoft.com/office/drawing/2014/main" id="{3F0F9E90-FAA0-694D-A385-A29160674B09}"/>
              </a:ext>
            </a:extLst>
          </p:cNvPr>
          <p:cNvSpPr>
            <a:spLocks noGrp="1"/>
          </p:cNvSpPr>
          <p:nvPr>
            <p:ph type="body" sz="quarter" idx="10"/>
          </p:nvPr>
        </p:nvSpPr>
        <p:spPr>
          <a:xfrm>
            <a:off x="440616" y="2563376"/>
            <a:ext cx="10101856" cy="2474061"/>
          </a:xfrm>
        </p:spPr>
        <p:txBody>
          <a:bodyPr/>
          <a:lstStyle/>
          <a:p>
            <a:pPr algn="just"/>
            <a:r>
              <a:rPr lang="en-US" dirty="0"/>
              <a:t>This project presents an interactive dashboard that visualizes how major U.S. market indices (S&amp;P 500, Nasdaq-100, Dow Jones) respond to macroeconomic indicators and global events. By combining financial market data with FOMC sentiment analysis and the GDELT global events dataset—an external, event-driven source capturing worldwide media coverage and geopolitical developments—the dashboard provides a multidimensional perspective on market behavior. This integration allows retail investors to explore how news sentiment and real-world events may influence market movements, supporting more informed investment decisions.</a:t>
            </a:r>
          </a:p>
        </p:txBody>
      </p:sp>
      <p:sp>
        <p:nvSpPr>
          <p:cNvPr id="29" name="Text Placeholder 28">
            <a:extLst>
              <a:ext uri="{FF2B5EF4-FFF2-40B4-BE49-F238E27FC236}">
                <a16:creationId xmlns:a16="http://schemas.microsoft.com/office/drawing/2014/main" id="{FCB797DF-A438-244B-B34C-CCF348A4370E}"/>
              </a:ext>
            </a:extLst>
          </p:cNvPr>
          <p:cNvSpPr>
            <a:spLocks noGrp="1"/>
          </p:cNvSpPr>
          <p:nvPr>
            <p:ph type="body" sz="quarter" idx="11"/>
          </p:nvPr>
        </p:nvSpPr>
        <p:spPr>
          <a:xfrm>
            <a:off x="449463" y="2040731"/>
            <a:ext cx="10093882" cy="566030"/>
          </a:xfrm>
        </p:spPr>
        <p:txBody>
          <a:bodyPr/>
          <a:lstStyle/>
          <a:p>
            <a:r>
              <a:rPr lang="en-US" dirty="0"/>
              <a:t>ABSTRACT</a:t>
            </a:r>
          </a:p>
        </p:txBody>
      </p:sp>
      <p:sp>
        <p:nvSpPr>
          <p:cNvPr id="30" name="Text Placeholder 29">
            <a:extLst>
              <a:ext uri="{FF2B5EF4-FFF2-40B4-BE49-F238E27FC236}">
                <a16:creationId xmlns:a16="http://schemas.microsoft.com/office/drawing/2014/main" id="{F756C91F-A769-8746-9736-6A1E2B721D6B}"/>
              </a:ext>
            </a:extLst>
          </p:cNvPr>
          <p:cNvSpPr>
            <a:spLocks noGrp="1"/>
          </p:cNvSpPr>
          <p:nvPr>
            <p:ph type="body" sz="quarter" idx="20"/>
          </p:nvPr>
        </p:nvSpPr>
        <p:spPr>
          <a:xfrm>
            <a:off x="449461" y="15048890"/>
            <a:ext cx="10096349" cy="566030"/>
          </a:xfrm>
        </p:spPr>
        <p:txBody>
          <a:bodyPr/>
          <a:lstStyle/>
          <a:p>
            <a:r>
              <a:rPr lang="en-US" dirty="0"/>
              <a:t>OBJECTIVES</a:t>
            </a:r>
          </a:p>
        </p:txBody>
      </p:sp>
      <p:sp>
        <p:nvSpPr>
          <p:cNvPr id="31" name="Text Placeholder 30">
            <a:extLst>
              <a:ext uri="{FF2B5EF4-FFF2-40B4-BE49-F238E27FC236}">
                <a16:creationId xmlns:a16="http://schemas.microsoft.com/office/drawing/2014/main" id="{4D8E9A6E-E5FF-AB49-84AA-3A4E1523DDE0}"/>
              </a:ext>
            </a:extLst>
          </p:cNvPr>
          <p:cNvSpPr>
            <a:spLocks noGrp="1"/>
          </p:cNvSpPr>
          <p:nvPr>
            <p:ph type="body" sz="quarter" idx="25"/>
          </p:nvPr>
        </p:nvSpPr>
        <p:spPr>
          <a:xfrm>
            <a:off x="10846594" y="2040731"/>
            <a:ext cx="10093752" cy="566030"/>
          </a:xfrm>
        </p:spPr>
        <p:txBody>
          <a:bodyPr/>
          <a:lstStyle/>
          <a:p>
            <a:r>
              <a:rPr lang="en-US" dirty="0"/>
              <a:t>CONCLUSIONS</a:t>
            </a:r>
          </a:p>
        </p:txBody>
      </p:sp>
      <p:sp>
        <p:nvSpPr>
          <p:cNvPr id="32" name="Text Placeholder 31">
            <a:extLst>
              <a:ext uri="{FF2B5EF4-FFF2-40B4-BE49-F238E27FC236}">
                <a16:creationId xmlns:a16="http://schemas.microsoft.com/office/drawing/2014/main" id="{F1CD45E0-BFBD-6449-A27A-446292982C7D}"/>
              </a:ext>
            </a:extLst>
          </p:cNvPr>
          <p:cNvSpPr>
            <a:spLocks noGrp="1"/>
          </p:cNvSpPr>
          <p:nvPr>
            <p:ph type="body" sz="quarter" idx="26"/>
          </p:nvPr>
        </p:nvSpPr>
        <p:spPr>
          <a:xfrm>
            <a:off x="10846594" y="2563376"/>
            <a:ext cx="10093752" cy="3089614"/>
          </a:xfrm>
        </p:spPr>
        <p:txBody>
          <a:bodyPr/>
          <a:lstStyle/>
          <a:p>
            <a:pPr algn="just"/>
            <a:r>
              <a:rPr lang="en-US" dirty="0"/>
              <a:t>Analyzing the interactions between U.S. market performance, macroeconomic indicators, and global events reveals crucial patterns for investors. The interactive dashboard highlights how global events, sourced from GDELT, significantly influence market movements, while FOMC sentiment plays a pivotal role in shaping short-term market reactions. Positive FOMC language tends to coincide with market rallies, while more hawkish tones are often linked to increased volatility. Moreover, geopolitical and economic disruptions clearly affect market dynamics, emphasizing the need for real-time monitoring by investors. By visualizing these relationships, the dashboard offers a powerful tool for navigating the complexities of the financial landscape and making data-driven investment decisions.</a:t>
            </a:r>
          </a:p>
        </p:txBody>
      </p:sp>
      <p:sp>
        <p:nvSpPr>
          <p:cNvPr id="37" name="Text Placeholder 36">
            <a:extLst>
              <a:ext uri="{FF2B5EF4-FFF2-40B4-BE49-F238E27FC236}">
                <a16:creationId xmlns:a16="http://schemas.microsoft.com/office/drawing/2014/main" id="{3B540C16-8ABD-8B40-A51F-D32095A92519}"/>
              </a:ext>
            </a:extLst>
          </p:cNvPr>
          <p:cNvSpPr>
            <a:spLocks noGrp="1"/>
          </p:cNvSpPr>
          <p:nvPr>
            <p:ph type="body" sz="quarter" idx="96"/>
          </p:nvPr>
        </p:nvSpPr>
        <p:spPr>
          <a:xfrm>
            <a:off x="440616" y="15611298"/>
            <a:ext cx="10102728" cy="2289395"/>
          </a:xfrm>
        </p:spPr>
        <p:txBody>
          <a:bodyPr/>
          <a:lstStyle/>
          <a:p>
            <a:r>
              <a:rPr lang="en-US" b="1" dirty="0"/>
              <a:t>Objective 1</a:t>
            </a:r>
            <a:r>
              <a:rPr lang="en-US" dirty="0"/>
              <a:t>: Analyze the correlation between global events (GDELT) and U.S. financial indices using sentiment analysis.</a:t>
            </a:r>
          </a:p>
          <a:p>
            <a:r>
              <a:rPr lang="en-US" b="1" dirty="0"/>
              <a:t>Objective 2</a:t>
            </a:r>
            <a:r>
              <a:rPr lang="en-US" dirty="0"/>
              <a:t>: Investigate how FOMC announcements influence investor sentiment and stock market volatility.</a:t>
            </a:r>
          </a:p>
          <a:p>
            <a:r>
              <a:rPr lang="en-US" b="1" dirty="0"/>
              <a:t>Objective 3</a:t>
            </a:r>
            <a:r>
              <a:rPr lang="en-US" dirty="0"/>
              <a:t>: Provide an interactive visualization to help retail investors understand market behavior in response to economic events.</a:t>
            </a:r>
          </a:p>
        </p:txBody>
      </p:sp>
      <p:sp>
        <p:nvSpPr>
          <p:cNvPr id="40" name="Text Placeholder 39">
            <a:extLst>
              <a:ext uri="{FF2B5EF4-FFF2-40B4-BE49-F238E27FC236}">
                <a16:creationId xmlns:a16="http://schemas.microsoft.com/office/drawing/2014/main" id="{4E095D28-F987-E544-B047-DF5F82B6C3C9}"/>
              </a:ext>
            </a:extLst>
          </p:cNvPr>
          <p:cNvSpPr>
            <a:spLocks noGrp="1"/>
          </p:cNvSpPr>
          <p:nvPr>
            <p:ph type="body" sz="quarter" idx="153"/>
          </p:nvPr>
        </p:nvSpPr>
        <p:spPr>
          <a:xfrm>
            <a:off x="2890078" y="348659"/>
            <a:ext cx="15608232" cy="1597732"/>
          </a:xfrm>
        </p:spPr>
        <p:txBody>
          <a:bodyPr>
            <a:normAutofit fontScale="62500" lnSpcReduction="20000"/>
          </a:bodyPr>
          <a:lstStyle/>
          <a:p>
            <a:r>
              <a:rPr lang="en-GB" dirty="0"/>
              <a:t>Investigating the Influence of Global Events and FOMC Sentiment on U.S. Markets</a:t>
            </a:r>
            <a:endParaRPr lang="en-US" dirty="0"/>
          </a:p>
        </p:txBody>
      </p:sp>
      <p:pic>
        <p:nvPicPr>
          <p:cNvPr id="8" name="Picture 7" descr="A graph showing a number of red dots&#10;&#10;AI-generated content may be incorrect.">
            <a:extLst>
              <a:ext uri="{FF2B5EF4-FFF2-40B4-BE49-F238E27FC236}">
                <a16:creationId xmlns:a16="http://schemas.microsoft.com/office/drawing/2014/main" id="{D2EC1CA0-A7EC-F0B1-C0D3-7470A0142356}"/>
              </a:ext>
            </a:extLst>
          </p:cNvPr>
          <p:cNvPicPr>
            <a:picLocks noChangeAspect="1"/>
          </p:cNvPicPr>
          <p:nvPr/>
        </p:nvPicPr>
        <p:blipFill>
          <a:blip r:embed="rId8">
            <a:extLst>
              <a:ext uri="{28A0092B-C50C-407E-A947-70E740481C1C}">
                <a14:useLocalDpi xmlns:a14="http://schemas.microsoft.com/office/drawing/2010/main" val="0"/>
              </a:ext>
            </a:extLst>
          </a:blip>
          <a:srcRect l="4568" t="5831" r="3720" b="5099"/>
          <a:stretch/>
        </p:blipFill>
        <p:spPr>
          <a:xfrm>
            <a:off x="456341" y="18281693"/>
            <a:ext cx="10094976" cy="9804175"/>
          </a:xfrm>
          <a:prstGeom prst="rect">
            <a:avLst/>
          </a:prstGeom>
        </p:spPr>
      </p:pic>
      <p:pic>
        <p:nvPicPr>
          <p:cNvPr id="15" name="Picture 14" descr="A screenshot of a graph&#10;&#10;AI-generated content may be incorrect.">
            <a:extLst>
              <a:ext uri="{FF2B5EF4-FFF2-40B4-BE49-F238E27FC236}">
                <a16:creationId xmlns:a16="http://schemas.microsoft.com/office/drawing/2014/main" id="{6BC6E2E9-F438-576E-F33F-18931F2ECAC0}"/>
              </a:ext>
            </a:extLst>
          </p:cNvPr>
          <p:cNvPicPr>
            <a:picLocks noChangeAspect="1"/>
          </p:cNvPicPr>
          <p:nvPr/>
        </p:nvPicPr>
        <p:blipFill>
          <a:blip r:embed="rId9">
            <a:extLst>
              <a:ext uri="{28A0092B-C50C-407E-A947-70E740481C1C}">
                <a14:useLocalDpi xmlns:a14="http://schemas.microsoft.com/office/drawing/2010/main" val="0"/>
              </a:ext>
            </a:extLst>
          </a:blip>
          <a:srcRect l="4002" t="5859" r="16560" b="16521"/>
          <a:stretch/>
        </p:blipFill>
        <p:spPr>
          <a:xfrm>
            <a:off x="10837071" y="16040608"/>
            <a:ext cx="10094976" cy="8186516"/>
          </a:xfrm>
          <a:prstGeom prst="rect">
            <a:avLst/>
          </a:prstGeom>
        </p:spPr>
      </p:pic>
    </p:spTree>
    <p:extLst>
      <p:ext uri="{BB962C8B-B14F-4D97-AF65-F5344CB8AC3E}">
        <p14:creationId xmlns:p14="http://schemas.microsoft.com/office/powerpoint/2010/main" val="3742088974"/>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1689</TotalTime>
  <Words>294</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Tan Zhu Dong</cp:lastModifiedBy>
  <cp:revision>46</cp:revision>
  <dcterms:created xsi:type="dcterms:W3CDTF">2012-02-10T00:21:22Z</dcterms:created>
  <dcterms:modified xsi:type="dcterms:W3CDTF">2025-04-18T17:03:23Z</dcterms:modified>
  <cp:category>Research poster templates</cp:category>
</cp:coreProperties>
</file>